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10"/>
  </p:notesMasterIdLst>
  <p:handoutMasterIdLst>
    <p:handoutMasterId r:id="rId11"/>
  </p:handoutMasterIdLst>
  <p:sldIdLst>
    <p:sldId id="661" r:id="rId2"/>
    <p:sldId id="662" r:id="rId3"/>
    <p:sldId id="677" r:id="rId4"/>
    <p:sldId id="674" r:id="rId5"/>
    <p:sldId id="679" r:id="rId6"/>
    <p:sldId id="678" r:id="rId7"/>
    <p:sldId id="675" r:id="rId8"/>
    <p:sldId id="660" r:id="rId9"/>
  </p:sldIdLst>
  <p:sldSz cx="9144000" cy="6858000" type="screen4x3"/>
  <p:notesSz cx="6985000" cy="9283700"/>
  <p:defaultTextStyle>
    <a:defPPr>
      <a:defRPr lang="en-US"/>
    </a:defPPr>
    <a:lvl1pPr algn="l" rtl="0" eaLnBrk="0" fontAlgn="base" hangingPunct="0">
      <a:lnSpc>
        <a:spcPct val="85000"/>
      </a:lnSpc>
      <a:spcBef>
        <a:spcPct val="40000"/>
      </a:spcBef>
      <a:spcAft>
        <a:spcPct val="0"/>
      </a:spcAft>
      <a:buClr>
        <a:srgbClr val="FF9900"/>
      </a:buClr>
      <a:buSzPct val="145000"/>
      <a:buChar char="-"/>
      <a:defRPr sz="2400" kern="1200">
        <a:solidFill>
          <a:schemeClr val="tx1"/>
        </a:solidFill>
        <a:latin typeface="EvoBQ" pitchFamily="34" charset="0"/>
        <a:ea typeface="+mn-ea"/>
        <a:cs typeface="+mn-cs"/>
      </a:defRPr>
    </a:lvl1pPr>
    <a:lvl2pPr marL="457200" algn="l" rtl="0" eaLnBrk="0" fontAlgn="base" hangingPunct="0">
      <a:lnSpc>
        <a:spcPct val="85000"/>
      </a:lnSpc>
      <a:spcBef>
        <a:spcPct val="40000"/>
      </a:spcBef>
      <a:spcAft>
        <a:spcPct val="0"/>
      </a:spcAft>
      <a:buClr>
        <a:srgbClr val="FF9900"/>
      </a:buClr>
      <a:buSzPct val="145000"/>
      <a:buChar char="-"/>
      <a:defRPr sz="2400" kern="1200">
        <a:solidFill>
          <a:schemeClr val="tx1"/>
        </a:solidFill>
        <a:latin typeface="EvoBQ" pitchFamily="34" charset="0"/>
        <a:ea typeface="+mn-ea"/>
        <a:cs typeface="+mn-cs"/>
      </a:defRPr>
    </a:lvl2pPr>
    <a:lvl3pPr marL="914400" algn="l" rtl="0" eaLnBrk="0" fontAlgn="base" hangingPunct="0">
      <a:lnSpc>
        <a:spcPct val="85000"/>
      </a:lnSpc>
      <a:spcBef>
        <a:spcPct val="40000"/>
      </a:spcBef>
      <a:spcAft>
        <a:spcPct val="0"/>
      </a:spcAft>
      <a:buClr>
        <a:srgbClr val="FF9900"/>
      </a:buClr>
      <a:buSzPct val="145000"/>
      <a:buChar char="-"/>
      <a:defRPr sz="2400" kern="1200">
        <a:solidFill>
          <a:schemeClr val="tx1"/>
        </a:solidFill>
        <a:latin typeface="EvoBQ" pitchFamily="34" charset="0"/>
        <a:ea typeface="+mn-ea"/>
        <a:cs typeface="+mn-cs"/>
      </a:defRPr>
    </a:lvl3pPr>
    <a:lvl4pPr marL="1371600" algn="l" rtl="0" eaLnBrk="0" fontAlgn="base" hangingPunct="0">
      <a:lnSpc>
        <a:spcPct val="85000"/>
      </a:lnSpc>
      <a:spcBef>
        <a:spcPct val="40000"/>
      </a:spcBef>
      <a:spcAft>
        <a:spcPct val="0"/>
      </a:spcAft>
      <a:buClr>
        <a:srgbClr val="FF9900"/>
      </a:buClr>
      <a:buSzPct val="145000"/>
      <a:buChar char="-"/>
      <a:defRPr sz="2400" kern="1200">
        <a:solidFill>
          <a:schemeClr val="tx1"/>
        </a:solidFill>
        <a:latin typeface="EvoBQ" pitchFamily="34" charset="0"/>
        <a:ea typeface="+mn-ea"/>
        <a:cs typeface="+mn-cs"/>
      </a:defRPr>
    </a:lvl4pPr>
    <a:lvl5pPr marL="1828800" algn="l" rtl="0" eaLnBrk="0" fontAlgn="base" hangingPunct="0">
      <a:lnSpc>
        <a:spcPct val="85000"/>
      </a:lnSpc>
      <a:spcBef>
        <a:spcPct val="40000"/>
      </a:spcBef>
      <a:spcAft>
        <a:spcPct val="0"/>
      </a:spcAft>
      <a:buClr>
        <a:srgbClr val="FF9900"/>
      </a:buClr>
      <a:buSzPct val="145000"/>
      <a:buChar char="-"/>
      <a:defRPr sz="2400" kern="1200">
        <a:solidFill>
          <a:schemeClr val="tx1"/>
        </a:solidFill>
        <a:latin typeface="EvoBQ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EvoBQ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EvoBQ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EvoBQ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EvoBQ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4" userDrawn="1">
          <p15:clr>
            <a:srgbClr val="A4A3A4"/>
          </p15:clr>
        </p15:guide>
        <p15:guide id="2" pos="287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bw" frameSlides="1"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987"/>
    <a:srgbClr val="FFA600"/>
    <a:srgbClr val="FF9900"/>
    <a:srgbClr val="7029FF"/>
    <a:srgbClr val="FFFFFF"/>
    <a:srgbClr val="000000"/>
    <a:srgbClr val="993300"/>
    <a:srgbClr val="08F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73" autoAdjust="0"/>
    <p:restoredTop sz="98097" autoAdjust="0"/>
  </p:normalViewPr>
  <p:slideViewPr>
    <p:cSldViewPr>
      <p:cViewPr varScale="1">
        <p:scale>
          <a:sx n="125" d="100"/>
          <a:sy n="125" d="100"/>
        </p:scale>
        <p:origin x="1262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668" y="-90"/>
      </p:cViewPr>
      <p:guideLst>
        <p:guide orient="horz" pos="2174"/>
        <p:guide pos="28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-30177"/>
            <a:ext cx="3027098" cy="457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44" tIns="0" rIns="19044" bIns="0" numCol="1" anchor="t" anchorCtr="0" compatLnSpc="1">
            <a:prstTxWarp prst="textNoShape">
              <a:avLst/>
            </a:prstTxWarp>
          </a:bodyPr>
          <a:lstStyle>
            <a:lvl1pPr defTabSz="942687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 i="1">
                <a:latin typeface="EvoBQ-Medium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902" y="-30177"/>
            <a:ext cx="3027098" cy="457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44" tIns="0" rIns="19044" bIns="0" numCol="1" anchor="t" anchorCtr="0" compatLnSpc="1">
            <a:prstTxWarp prst="textNoShape">
              <a:avLst/>
            </a:prstTxWarp>
          </a:bodyPr>
          <a:lstStyle>
            <a:lvl1pPr algn="r" defTabSz="942687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 i="1">
                <a:latin typeface="EvoBQ-Medium" pitchFamily="18" charset="0"/>
              </a:defRPr>
            </a:lvl1pPr>
          </a:lstStyle>
          <a:p>
            <a:pPr>
              <a:defRPr/>
            </a:pPr>
            <a:fld id="{B82678C2-1465-4E1F-8802-B1690ED9BDC7}" type="datetime1">
              <a:rPr lang="en-US"/>
              <a:pPr>
                <a:defRPr/>
              </a:pPr>
              <a:t>7/24/2023</a:t>
            </a:fld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56444"/>
            <a:ext cx="3027098" cy="4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44" tIns="0" rIns="19044" bIns="0" numCol="1" anchor="b" anchorCtr="0" compatLnSpc="1">
            <a:prstTxWarp prst="textNoShape">
              <a:avLst/>
            </a:prstTxWarp>
          </a:bodyPr>
          <a:lstStyle>
            <a:lvl1pPr defTabSz="942687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 i="1">
                <a:latin typeface="EvoBQ-Medium" pitchFamily="18" charset="0"/>
              </a:defRPr>
            </a:lvl1pPr>
          </a:lstStyle>
          <a:p>
            <a:pPr>
              <a:defRPr/>
            </a:pPr>
            <a:r>
              <a:rPr lang="en-US"/>
              <a:t>Certicom - Knut S-C Ojermark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902" y="8856444"/>
            <a:ext cx="3027098" cy="4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44" tIns="0" rIns="19044" bIns="0" numCol="1" anchor="b" anchorCtr="0" compatLnSpc="1">
            <a:prstTxWarp prst="textNoShape">
              <a:avLst/>
            </a:prstTxWarp>
          </a:bodyPr>
          <a:lstStyle>
            <a:lvl1pPr algn="r" defTabSz="942687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 i="1">
                <a:latin typeface="EvoBQ-Medium" pitchFamily="18" charset="0"/>
              </a:defRPr>
            </a:lvl1pPr>
          </a:lstStyle>
          <a:p>
            <a:pPr>
              <a:defRPr/>
            </a:pPr>
            <a:fld id="{31C131E1-C366-4951-8F95-71BF0054A8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63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-1588"/>
            <a:ext cx="3027098" cy="46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44" tIns="0" rIns="19044" bIns="0" numCol="1" anchor="t" anchorCtr="0" compatLnSpc="1">
            <a:prstTxWarp prst="textNoShape">
              <a:avLst/>
            </a:prstTxWarp>
          </a:bodyPr>
          <a:lstStyle>
            <a:lvl1pPr defTabSz="942687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 i="1">
                <a:latin typeface="CorporateABQ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902" y="-1588"/>
            <a:ext cx="3027098" cy="46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44" tIns="0" rIns="19044" bIns="0" numCol="1" anchor="t" anchorCtr="0" compatLnSpc="1">
            <a:prstTxWarp prst="textNoShape">
              <a:avLst/>
            </a:prstTxWarp>
          </a:bodyPr>
          <a:lstStyle>
            <a:lvl1pPr algn="r" defTabSz="942687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 i="1">
                <a:latin typeface="CorporateABQ" pitchFamily="18" charset="0"/>
              </a:defRPr>
            </a:lvl1pPr>
          </a:lstStyle>
          <a:p>
            <a:pPr>
              <a:defRPr/>
            </a:pPr>
            <a:fld id="{B734962A-6A67-423E-9A92-80F2A4AD6C22}" type="datetime1">
              <a:rPr lang="en-US"/>
              <a:pPr>
                <a:defRPr/>
              </a:pPr>
              <a:t>7/24/2023</a:t>
            </a:fld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706438"/>
            <a:ext cx="4616450" cy="3462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2391" y="4410751"/>
            <a:ext cx="5120219" cy="4175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34" tIns="47610" rIns="93634" bIns="47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1500"/>
            <a:ext cx="3027098" cy="4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44" tIns="0" rIns="19044" bIns="0" numCol="1" anchor="b" anchorCtr="0" compatLnSpc="1">
            <a:prstTxWarp prst="textNoShape">
              <a:avLst/>
            </a:prstTxWarp>
          </a:bodyPr>
          <a:lstStyle>
            <a:lvl1pPr defTabSz="942687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 i="1">
                <a:latin typeface="CorporateABQ" pitchFamily="18" charset="0"/>
              </a:defRPr>
            </a:lvl1pPr>
          </a:lstStyle>
          <a:p>
            <a:pPr>
              <a:defRPr/>
            </a:pPr>
            <a:r>
              <a:rPr lang="en-US"/>
              <a:t>Certicom - Knut S-C Ojermark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902" y="8821500"/>
            <a:ext cx="3027098" cy="4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44" tIns="0" rIns="19044" bIns="0" numCol="1" anchor="b" anchorCtr="0" compatLnSpc="1">
            <a:prstTxWarp prst="textNoShape">
              <a:avLst/>
            </a:prstTxWarp>
          </a:bodyPr>
          <a:lstStyle>
            <a:lvl1pPr algn="r" defTabSz="942687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 i="1">
                <a:latin typeface="CorporateABQ" pitchFamily="18" charset="0"/>
              </a:defRPr>
            </a:lvl1pPr>
          </a:lstStyle>
          <a:p>
            <a:pPr>
              <a:defRPr/>
            </a:pPr>
            <a:fld id="{295733A9-F0E5-4F8C-827A-8F4F8A3D5A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09569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defTabSz="9429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EvoBQ-Medium" pitchFamily="18" charset="0"/>
        <a:ea typeface="+mn-ea"/>
        <a:cs typeface="+mn-cs"/>
      </a:defRPr>
    </a:lvl1pPr>
    <a:lvl2pPr marL="742950" indent="-285750" algn="l" defTabSz="9429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EvoBQ-Medium" pitchFamily="18" charset="0"/>
        <a:ea typeface="+mn-ea"/>
        <a:cs typeface="+mn-cs"/>
      </a:defRPr>
    </a:lvl2pPr>
    <a:lvl3pPr marL="1143000" indent="-228600" algn="l" defTabSz="9429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EvoBQ-Medium" pitchFamily="18" charset="0"/>
        <a:ea typeface="+mn-ea"/>
        <a:cs typeface="+mn-cs"/>
      </a:defRPr>
    </a:lvl3pPr>
    <a:lvl4pPr marL="1600200" indent="-228600" algn="l" defTabSz="9429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EvoBQ-Medium" pitchFamily="18" charset="0"/>
        <a:ea typeface="+mn-ea"/>
        <a:cs typeface="+mn-cs"/>
      </a:defRPr>
    </a:lvl4pPr>
    <a:lvl5pPr marL="2057400" indent="-228600" algn="l" defTabSz="9429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EvoBQ-Medium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79A202EE-8C13-4323-B2B9-E2CE0BE65E3D}" type="datetime1">
              <a:rPr lang="en-US" smtClean="0"/>
              <a:pPr/>
              <a:t>7/24/2023</a:t>
            </a:fld>
            <a:endParaRPr lang="en-US" smtClean="0"/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A50C60-C911-4EE2-9DAD-5BF7179C9BA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703263"/>
            <a:ext cx="4618037" cy="3463925"/>
          </a:xfrm>
          <a:ln cap="flat"/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977" y="4412338"/>
            <a:ext cx="5117047" cy="4174091"/>
          </a:xfrm>
          <a:noFill/>
          <a:ln/>
        </p:spPr>
        <p:txBody>
          <a:bodyPr lIns="94149" tIns="47075" rIns="94149" bIns="47075"/>
          <a:lstStyle/>
          <a:p>
            <a:pPr eaLnBrk="1" hangingPunct="1"/>
            <a:r>
              <a:rPr lang="en-US" altLang="en-US" smtClean="0">
                <a:latin typeface="EvoBQ" pitchFamily="34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4160682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0559EF12-7737-4F07-B209-D63F39E58732}" type="datetime1">
              <a:rPr lang="en-US" smtClean="0"/>
              <a:pPr/>
              <a:t>7/24/2023</a:t>
            </a:fld>
            <a:endParaRPr lang="en-US" smtClean="0"/>
          </a:p>
        </p:txBody>
      </p:sp>
      <p:sp>
        <p:nvSpPr>
          <p:cNvPr id="1229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Certicom - Knut S-C Ojermark</a:t>
            </a:r>
          </a:p>
        </p:txBody>
      </p:sp>
      <p:sp>
        <p:nvSpPr>
          <p:cNvPr id="1229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3BEE61-D1D6-481A-91D8-EE0B2F1697F7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703263"/>
            <a:ext cx="4618037" cy="3463925"/>
          </a:xfrm>
          <a:ln cap="flat"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977" y="4412338"/>
            <a:ext cx="5117047" cy="4174091"/>
          </a:xfrm>
          <a:noFill/>
          <a:ln/>
        </p:spPr>
        <p:txBody>
          <a:bodyPr lIns="94149" tIns="47075" rIns="94149" bIns="47075"/>
          <a:lstStyle/>
          <a:p>
            <a:pPr eaLnBrk="1" hangingPunct="1"/>
            <a:r>
              <a:rPr lang="en-US" altLang="en-US" smtClean="0">
                <a:latin typeface="EvoBQ" pitchFamily="34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721095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663950" y="3344863"/>
            <a:ext cx="35115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3000">
                <a:solidFill>
                  <a:schemeClr val="bg2"/>
                </a:solidFill>
                <a:latin typeface="CorporateARegularItalic" charset="0"/>
              </a:rPr>
              <a:t>Main Section Subtitle</a:t>
            </a:r>
          </a:p>
        </p:txBody>
      </p:sp>
      <p:pic>
        <p:nvPicPr>
          <p:cNvPr id="4" name="Picture 4" descr="AMERIC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1066800" y="609600"/>
            <a:ext cx="22098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1400">
                <a:solidFill>
                  <a:schemeClr val="hlink"/>
                </a:solidFill>
                <a:latin typeface="Allegro BT" pitchFamily="82" charset="0"/>
              </a:rPr>
              <a:t>Kenmark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2590800"/>
            <a:ext cx="6402388" cy="762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Main Section Headline</a:t>
            </a: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863" y="1412875"/>
            <a:ext cx="4022725" cy="451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2988" y="1412875"/>
            <a:ext cx="4022725" cy="451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7863" y="0"/>
            <a:ext cx="2116137" cy="5929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0"/>
            <a:ext cx="6197600" cy="5929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0"/>
            <a:ext cx="7010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1106097" algn="ctr" rotWithShape="0">
              <a:srgbClr val="000000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Main Section Headline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1412875"/>
            <a:ext cx="8197850" cy="451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First Level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Body Text Tormat</a:t>
            </a:r>
          </a:p>
        </p:txBody>
      </p:sp>
      <p:pic>
        <p:nvPicPr>
          <p:cNvPr id="1028" name="Picture 5" descr="AMERICA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6764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0" name="Text Box 6"/>
          <p:cNvSpPr txBox="1">
            <a:spLocks noChangeArrowheads="1"/>
          </p:cNvSpPr>
          <p:nvPr userDrawn="1"/>
        </p:nvSpPr>
        <p:spPr bwMode="auto">
          <a:xfrm>
            <a:off x="304800" y="762000"/>
            <a:ext cx="220980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1800">
                <a:solidFill>
                  <a:schemeClr val="hlink"/>
                </a:solidFill>
                <a:latin typeface="AdLib BT" pitchFamily="82" charset="0"/>
              </a:rPr>
              <a:t>K</a:t>
            </a:r>
            <a:r>
              <a:rPr lang="en-US" sz="1600">
                <a:solidFill>
                  <a:schemeClr val="hlink"/>
                </a:solidFill>
                <a:latin typeface="AdLib BT" pitchFamily="82" charset="0"/>
              </a:rPr>
              <a:t>enmark International</a:t>
            </a:r>
          </a:p>
        </p:txBody>
      </p:sp>
      <p:sp>
        <p:nvSpPr>
          <p:cNvPr id="325638" name="Text Box 1030"/>
          <p:cNvSpPr txBox="1">
            <a:spLocks noChangeArrowheads="1"/>
          </p:cNvSpPr>
          <p:nvPr userDrawn="1"/>
        </p:nvSpPr>
        <p:spPr bwMode="auto">
          <a:xfrm>
            <a:off x="457200" y="6324600"/>
            <a:ext cx="25146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lIns="92075" tIns="46038" rIns="92075" bIns="46038">
            <a:spAutoFit/>
          </a:bodyPr>
          <a:lstStyle/>
          <a:p>
            <a:pPr marL="742950" indent="-285750">
              <a:buFontTx/>
              <a:buNone/>
              <a:defRPr/>
            </a:pPr>
            <a:r>
              <a:rPr lang="en-US" sz="1400" b="1"/>
              <a:t>Knut S-C Öjermark</a:t>
            </a:r>
          </a:p>
        </p:txBody>
      </p:sp>
      <p:sp>
        <p:nvSpPr>
          <p:cNvPr id="325639" name="Text Box 1031"/>
          <p:cNvSpPr txBox="1">
            <a:spLocks noChangeArrowheads="1"/>
          </p:cNvSpPr>
          <p:nvPr userDrawn="1"/>
        </p:nvSpPr>
        <p:spPr bwMode="auto">
          <a:xfrm>
            <a:off x="6019800" y="6323013"/>
            <a:ext cx="22526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marL="742950" indent="-285750">
              <a:buFontTx/>
              <a:buNone/>
              <a:defRPr/>
            </a:pPr>
            <a:r>
              <a:rPr lang="en-US" sz="1400" b="1"/>
              <a:t>WWW.Kenmark.US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hlink"/>
          </a:solidFill>
          <a:latin typeface="EvoBQ-Bold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hlink"/>
          </a:solidFill>
          <a:latin typeface="EvoBQ-Bold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hlink"/>
          </a:solidFill>
          <a:latin typeface="EvoBQ-Bold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hlink"/>
          </a:solidFill>
          <a:latin typeface="EvoBQ-Bold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hlink"/>
          </a:solidFill>
          <a:latin typeface="EvoBQ-Bold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hlink"/>
          </a:solidFill>
          <a:latin typeface="EvoBQ-Bold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hlink"/>
          </a:solidFill>
          <a:latin typeface="EvoBQ-Bold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hlink"/>
          </a:solidFill>
          <a:latin typeface="EvoBQ-Bold" pitchFamily="34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buClr>
          <a:srgbClr val="33CC33"/>
        </a:buClr>
        <a:buSzPct val="70000"/>
        <a:buFont typeface="Wingdings" pitchFamily="2" charset="2"/>
        <a:buChar char="u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buClr>
          <a:srgbClr val="FF9900"/>
        </a:buClr>
        <a:buSzPct val="145000"/>
        <a:buChar char="-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"/>
        <a:defRPr sz="2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m"/>
        <a:defRPr sz="2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defRPr sz="2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defRPr sz="2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defRPr sz="2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defRPr sz="2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defRPr sz="2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8" descr="AMERI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764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WordArt 20"/>
          <p:cNvSpPr>
            <a:spLocks noChangeArrowheads="1" noChangeShapeType="1" noTextEdit="1"/>
          </p:cNvSpPr>
          <p:nvPr/>
        </p:nvSpPr>
        <p:spPr bwMode="auto">
          <a:xfrm rot="-622069">
            <a:off x="1596103" y="2200056"/>
            <a:ext cx="6096000" cy="30480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4" lon="19439993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>
              <a:buNone/>
            </a:pPr>
            <a:r>
              <a:rPr lang="en-US" sz="3600" b="1" dirty="0" smtClean="0"/>
              <a:t>GEE Crime</a:t>
            </a:r>
          </a:p>
          <a:p>
            <a:pPr algn="ctr">
              <a:buNone/>
            </a:pPr>
            <a:r>
              <a:rPr lang="en-US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/>
              </a:rPr>
              <a:t>&amp;</a:t>
            </a:r>
          </a:p>
          <a:p>
            <a:pPr algn="ctr">
              <a:buNone/>
            </a:pPr>
            <a:r>
              <a:rPr lang="en-US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/>
              </a:rPr>
              <a:t>Security</a:t>
            </a:r>
            <a:endParaRPr lang="en-US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707070"/>
                  </a:gs>
                  <a:gs pos="50000">
                    <a:srgbClr val="FFFFFF"/>
                  </a:gs>
                  <a:gs pos="100000">
                    <a:srgbClr val="707070"/>
                  </a:gs>
                </a:gsLst>
                <a:lin ang="2700000" scaled="1"/>
              </a:gra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77570319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7010400" cy="990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Gee Situation</a:t>
            </a:r>
            <a:br>
              <a:rPr lang="en-US" dirty="0" smtClean="0"/>
            </a:br>
            <a:r>
              <a:rPr lang="en-US" dirty="0" smtClean="0">
                <a:latin typeface="Segoe UI" panose="020B0502040204020203" pitchFamily="34" charset="0"/>
              </a:rPr>
              <a:t>Agenda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09600" y="2062472"/>
            <a:ext cx="777240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1.Overview crime situation </a:t>
            </a:r>
            <a:r>
              <a:rPr lang="en-US" dirty="0">
                <a:latin typeface="Segoe UI" panose="020B0502040204020203" pitchFamily="34" charset="0"/>
              </a:rPr>
              <a:t/>
            </a:r>
            <a:br>
              <a:rPr lang="en-US" dirty="0">
                <a:latin typeface="Segoe UI" panose="020B0502040204020203" pitchFamily="34" charset="0"/>
              </a:rPr>
            </a:br>
            <a:endParaRPr lang="en-US" dirty="0">
              <a:latin typeface="Segoe UI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latin typeface="Segoe UI" panose="020B0502040204020203" pitchFamily="34" charset="0"/>
              </a:rPr>
              <a:t>2. On security equipment </a:t>
            </a:r>
            <a:br>
              <a:rPr lang="en-US" dirty="0">
                <a:latin typeface="Segoe UI" panose="020B0502040204020203" pitchFamily="34" charset="0"/>
              </a:rPr>
            </a:br>
            <a:endParaRPr lang="en-US" dirty="0">
              <a:latin typeface="Segoe UI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latin typeface="Segoe UI" panose="020B0502040204020203" pitchFamily="34" charset="0"/>
              </a:rPr>
              <a:t>3. Security </a:t>
            </a:r>
            <a:r>
              <a:rPr lang="en-US" dirty="0" smtClean="0">
                <a:latin typeface="Segoe UI" panose="020B0502040204020203" pitchFamily="34" charset="0"/>
              </a:rPr>
              <a:t>companies criteria's. </a:t>
            </a:r>
            <a:r>
              <a:rPr lang="en-US" dirty="0">
                <a:latin typeface="Segoe UI" panose="020B0502040204020203" pitchFamily="34" charset="0"/>
              </a:rPr>
              <a:t/>
            </a:r>
            <a:br>
              <a:rPr lang="en-US" dirty="0">
                <a:latin typeface="Segoe UI" panose="020B0502040204020203" pitchFamily="34" charset="0"/>
              </a:rPr>
            </a:br>
            <a:endParaRPr lang="en-US" dirty="0">
              <a:latin typeface="Segoe UI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latin typeface="Segoe UI" panose="020B0502040204020203" pitchFamily="34" charset="0"/>
              </a:rPr>
              <a:t>4. </a:t>
            </a:r>
            <a:r>
              <a:rPr lang="en-US" dirty="0" smtClean="0">
                <a:latin typeface="Segoe UI" panose="020B0502040204020203" pitchFamily="34" charset="0"/>
              </a:rPr>
              <a:t>Property at Corner Longview and Foothill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effectLst/>
                <a:latin typeface="Segoe UI" panose="020B0502040204020203" pitchFamily="34" charset="0"/>
              </a:rPr>
              <a:t>5. Police reports</a:t>
            </a:r>
            <a:endParaRPr lang="en-US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07043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7010400" cy="9906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Segoe UI" panose="020B0502040204020203" pitchFamily="34" charset="0"/>
              </a:rPr>
              <a:t>Overview </a:t>
            </a:r>
            <a:r>
              <a:rPr lang="en-US" dirty="0">
                <a:latin typeface="Segoe UI" panose="020B0502040204020203" pitchFamily="34" charset="0"/>
              </a:rPr>
              <a:t>crime situation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09600" y="2062472"/>
            <a:ext cx="7772400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In the </a:t>
            </a:r>
            <a:r>
              <a:rPr lang="en-US" smtClean="0">
                <a:latin typeface="Segoe UI" panose="020B0502040204020203" pitchFamily="34" charset="0"/>
              </a:rPr>
              <a:t>last few </a:t>
            </a:r>
            <a:r>
              <a:rPr lang="en-US" dirty="0" smtClean="0">
                <a:latin typeface="Segoe UI" panose="020B0502040204020203" pitchFamily="34" charset="0"/>
              </a:rPr>
              <a:t>years GEE have had a few crimes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In common: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They new how houses security works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Breaking class doors and windows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Not to open any doors or windows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Climb through broken door or window glasses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No night vision cameras or no cameras in right places</a:t>
            </a:r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82863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-6096"/>
            <a:ext cx="7010400" cy="9906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Segoe UI" panose="020B0502040204020203" pitchFamily="34" charset="0"/>
              </a:rPr>
              <a:t>On </a:t>
            </a:r>
            <a:r>
              <a:rPr lang="en-US" dirty="0">
                <a:latin typeface="Segoe UI" panose="020B0502040204020203" pitchFamily="34" charset="0"/>
              </a:rPr>
              <a:t>security equipment</a:t>
            </a:r>
            <a:endParaRPr lang="en-US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452752"/>
              </p:ext>
            </p:extLst>
          </p:nvPr>
        </p:nvGraphicFramePr>
        <p:xfrm>
          <a:off x="2057400" y="838200"/>
          <a:ext cx="6096000" cy="541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416560">
                <a:tc>
                  <a:txBody>
                    <a:bodyPr/>
                    <a:lstStyle/>
                    <a:p>
                      <a:r>
                        <a:rPr lang="en-US" dirty="0" smtClean="0"/>
                        <a:t>Equipment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Samples</a:t>
                      </a:r>
                      <a:endParaRPr lang="en-US" dirty="0"/>
                    </a:p>
                  </a:txBody>
                  <a:tcPr/>
                </a:tc>
              </a:tr>
              <a:tr h="17170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Segoe UI" panose="020B0502040204020203" pitchFamily="34" charset="0"/>
                        </a:rPr>
                        <a:t>Cameras with flood lights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 dirty="0" smtClean="0"/>
                        <a:t>Motion sensor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 dirty="0" smtClean="0"/>
                        <a:t>Web access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 dirty="0" smtClean="0"/>
                        <a:t>Video with lights.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 dirty="0" smtClean="0"/>
                        <a:t>Night vision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Ring or others</a:t>
                      </a:r>
                      <a:endParaRPr lang="en-US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Segoe UI" panose="020B0502040204020203" pitchFamily="34" charset="0"/>
                        </a:rPr>
                        <a:t>Glass sensors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 dirty="0" smtClean="0"/>
                        <a:t>One unit covers 30 </a:t>
                      </a:r>
                      <a:r>
                        <a:rPr lang="en-US" sz="1400" dirty="0" err="1" smtClean="0"/>
                        <a:t>Sq</a:t>
                      </a:r>
                      <a:r>
                        <a:rPr lang="en-US" sz="1400" dirty="0" smtClean="0"/>
                        <a:t> feet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 dirty="0" smtClean="0"/>
                        <a:t>In each room with outside access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 dirty="0" smtClean="0"/>
                        <a:t>Wireless to security system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Honeywell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Segoe UI" panose="020B0502040204020203" pitchFamily="34" charset="0"/>
                        </a:rPr>
                        <a:t>Motion Sensors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400" dirty="0" smtClean="0"/>
                        <a:t>One unit covers 30 </a:t>
                      </a:r>
                      <a:r>
                        <a:rPr lang="en-US" sz="1400" dirty="0" err="1" smtClean="0"/>
                        <a:t>Sq</a:t>
                      </a:r>
                      <a:r>
                        <a:rPr lang="en-US" sz="1400" dirty="0" smtClean="0"/>
                        <a:t> feet.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400" dirty="0" smtClean="0"/>
                        <a:t>In each room with outside access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400" dirty="0" smtClean="0"/>
                        <a:t>Wireless to security system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Honeywell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671" y="1295400"/>
            <a:ext cx="1384808" cy="13848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110" y="3124200"/>
            <a:ext cx="568469" cy="9610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5949" y="4641055"/>
            <a:ext cx="796789" cy="112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757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-6096"/>
            <a:ext cx="7010400" cy="9906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Segoe UI" panose="020B0502040204020203" pitchFamily="34" charset="0"/>
              </a:rPr>
              <a:t>On </a:t>
            </a:r>
            <a:r>
              <a:rPr lang="en-US" dirty="0">
                <a:latin typeface="Segoe UI" panose="020B0502040204020203" pitchFamily="34" charset="0"/>
              </a:rPr>
              <a:t>security equipment</a:t>
            </a:r>
            <a:endParaRPr lang="en-US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443626"/>
              </p:ext>
            </p:extLst>
          </p:nvPr>
        </p:nvGraphicFramePr>
        <p:xfrm>
          <a:off x="3378200" y="877821"/>
          <a:ext cx="4064000" cy="1819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448269">
                <a:tc>
                  <a:txBody>
                    <a:bodyPr/>
                    <a:lstStyle/>
                    <a:p>
                      <a:r>
                        <a:rPr lang="en-US" dirty="0" smtClean="0"/>
                        <a:t>Equipment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115802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" panose="020B0502040204020203" pitchFamily="34" charset="0"/>
                        </a:rPr>
                        <a:t>Safes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200" dirty="0" smtClean="0"/>
                        <a:t>Bolted down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200" dirty="0" smtClean="0"/>
                        <a:t>Lockable closet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200" dirty="0" smtClean="0"/>
                        <a:t>Fire proof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200" dirty="0" smtClean="0"/>
                        <a:t>I prefer pad lock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200" dirty="0" smtClean="0"/>
                        <a:t>Check door</a:t>
                      </a:r>
                      <a:r>
                        <a:rPr lang="en-US" sz="1200" baseline="0" dirty="0" smtClean="0"/>
                        <a:t> thickness, cheap safes easy to break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040" y="2848995"/>
            <a:ext cx="2133600" cy="2133600"/>
          </a:xfrm>
          <a:prstGeom prst="rect">
            <a:avLst/>
          </a:prstGeom>
        </p:spPr>
      </p:pic>
      <p:pic>
        <p:nvPicPr>
          <p:cNvPr id="1026" name="Picture 2" descr="https://sp.yimg.com/ib/th?id=OP.giV1N4pag9FKgw474C474&amp;o=5&amp;pid=21.1&amp;w=174&amp;h=1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2879475"/>
            <a:ext cx="2133599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1000" y="5273037"/>
            <a:ext cx="8153400" cy="8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/>
              <a:t>https://securitysafeusa.com/burglary-and-fire?_vsrefdom=p.4633&amp;msclkid=6f1ca6c7bd1417dcedcbc272263ce339&amp;utm_source=bing&amp;utm_medium=cpc&amp;utm_campaign=330354%20%7C%20Security%20Safe%20GT&amp;utm_term=best%20fireproof%20safes%20for%20home&amp;utm_content=Fire%20B</a:t>
            </a:r>
          </a:p>
        </p:txBody>
      </p:sp>
      <p:pic>
        <p:nvPicPr>
          <p:cNvPr id="1028" name="Picture 4" descr="Fleming Supply Floor &amp; Wall Safes #987071D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081" y="2879475"/>
            <a:ext cx="2103119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24000" y="4986527"/>
            <a:ext cx="1366080" cy="406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/>
              <a:t>Pad </a:t>
            </a:r>
            <a:r>
              <a:rPr lang="en-US" dirty="0"/>
              <a:t>lock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62800" y="4982595"/>
            <a:ext cx="973343" cy="406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/>
              <a:t>Large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343400" y="4984561"/>
            <a:ext cx="955711" cy="406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/>
              <a:t>Small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9748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7010400" cy="9906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Segoe UI" panose="020B0502040204020203" pitchFamily="34" charset="0"/>
              </a:rPr>
              <a:t>Security </a:t>
            </a:r>
            <a:r>
              <a:rPr lang="en-US" dirty="0" smtClean="0">
                <a:latin typeface="Segoe UI" panose="020B0502040204020203" pitchFamily="34" charset="0"/>
              </a:rPr>
              <a:t>companies</a:t>
            </a:r>
            <a:br>
              <a:rPr lang="en-US" dirty="0" smtClean="0">
                <a:latin typeface="Segoe UI" panose="020B0502040204020203" pitchFamily="34" charset="0"/>
              </a:rPr>
            </a:br>
            <a:r>
              <a:rPr lang="en-US" dirty="0" smtClean="0">
                <a:latin typeface="Segoe UI" panose="020B0502040204020203" pitchFamily="34" charset="0"/>
              </a:rPr>
              <a:t>Criteria's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09600" y="2062472"/>
            <a:ext cx="7772400" cy="302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effectLst/>
                <a:latin typeface="Segoe UI" panose="020B0502040204020203" pitchFamily="34" charset="0"/>
              </a:rPr>
              <a:t>Wireless remote access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Who to call list in case of break-in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Immediately notifications via call to you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effectLst/>
                <a:latin typeface="Segoe UI" panose="020B0502040204020203" pitchFamily="34" charset="0"/>
              </a:rPr>
              <a:t>Modifiable to change order. I.E. on vacation, police first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Not home notify neighbors</a:t>
            </a:r>
            <a:endParaRPr lang="en-US" dirty="0" smtClean="0">
              <a:effectLst/>
              <a:latin typeface="Segoe UI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Fast response time</a:t>
            </a:r>
            <a:endParaRPr lang="en-US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15835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7010400" cy="990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latin typeface="Segoe UI" panose="020B0502040204020203" pitchFamily="34" charset="0"/>
              </a:rPr>
              <a:t>Property at Corner Longview and Foothill</a:t>
            </a:r>
            <a:endParaRPr lang="en-US" dirty="0" smtClean="0"/>
          </a:p>
        </p:txBody>
      </p:sp>
      <p:sp>
        <p:nvSpPr>
          <p:cNvPr id="2" name="Rectangle 1"/>
          <p:cNvSpPr/>
          <p:nvPr/>
        </p:nvSpPr>
        <p:spPr>
          <a:xfrm>
            <a:off x="533400" y="2514600"/>
            <a:ext cx="7772400" cy="210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Broke fence and Fence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Used for walk-in crimes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Both the city and I have tried to locate owner./ No success. City address of owner not valid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smtClean="0">
                <a:latin typeface="Segoe UI" panose="020B0502040204020203" pitchFamily="34" charset="0"/>
              </a:rPr>
              <a:t>My letter returned to sender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1219200" y="4966395"/>
            <a:ext cx="5257800" cy="40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None/>
            </a:pPr>
            <a:r>
              <a:rPr lang="en-US" b="1" dirty="0">
                <a:latin typeface="Segoe UI" panose="020B0502040204020203" pitchFamily="34" charset="0"/>
              </a:rPr>
              <a:t>Police report by </a:t>
            </a:r>
            <a:r>
              <a:rPr lang="en-US" b="1" dirty="0" smtClean="0">
                <a:latin typeface="Segoe UI" panose="020B0502040204020203" pitchFamily="34" charset="0"/>
              </a:rPr>
              <a:t>Sargent </a:t>
            </a:r>
            <a:r>
              <a:rPr lang="en-US" b="1" dirty="0" err="1">
                <a:latin typeface="Segoe UI" panose="020B0502040204020203" pitchFamily="34" charset="0"/>
              </a:rPr>
              <a:t>Skages</a:t>
            </a:r>
            <a:endParaRPr lang="en-US" b="1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75555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AMERI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764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WordArt 4"/>
          <p:cNvSpPr>
            <a:spLocks noChangeArrowheads="1" noChangeShapeType="1" noTextEdit="1"/>
          </p:cNvSpPr>
          <p:nvPr/>
        </p:nvSpPr>
        <p:spPr bwMode="auto">
          <a:xfrm>
            <a:off x="1676400" y="3048000"/>
            <a:ext cx="6329363" cy="2043113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4" lon="19439993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>
              <a:buNone/>
            </a:pPr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3120000" scaled="1"/>
                </a:gradFill>
                <a:latin typeface="Impact"/>
              </a:rPr>
              <a:t>Questions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 Keynote Presentation">
  <a:themeElements>
    <a:clrScheme name="New Keynote Presentation 8">
      <a:dk1>
        <a:srgbClr val="2A004E"/>
      </a:dk1>
      <a:lt1>
        <a:srgbClr val="FFFFFF"/>
      </a:lt1>
      <a:dk2>
        <a:srgbClr val="BEFEC4"/>
      </a:dk2>
      <a:lt2>
        <a:srgbClr val="00CCCC"/>
      </a:lt2>
      <a:accent1>
        <a:srgbClr val="D60093"/>
      </a:accent1>
      <a:accent2>
        <a:srgbClr val="0000FF"/>
      </a:accent2>
      <a:accent3>
        <a:srgbClr val="DBFEDE"/>
      </a:accent3>
      <a:accent4>
        <a:srgbClr val="DADADA"/>
      </a:accent4>
      <a:accent5>
        <a:srgbClr val="E8AAC8"/>
      </a:accent5>
      <a:accent6>
        <a:srgbClr val="0000E7"/>
      </a:accent6>
      <a:hlink>
        <a:srgbClr val="FFFF00"/>
      </a:hlink>
      <a:folHlink>
        <a:srgbClr val="FFCC00"/>
      </a:folHlink>
    </a:clrScheme>
    <a:fontScheme name="New Keynote Presentation">
      <a:majorFont>
        <a:latin typeface="EvoBQ-Bold"/>
        <a:ea typeface=""/>
        <a:cs typeface=""/>
      </a:majorFont>
      <a:minorFont>
        <a:latin typeface="EvoBQ-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85000"/>
          </a:lnSpc>
          <a:spcBef>
            <a:spcPct val="40000"/>
          </a:spcBef>
          <a:spcAft>
            <a:spcPct val="0"/>
          </a:spcAft>
          <a:buClr>
            <a:srgbClr val="FF9900"/>
          </a:buClr>
          <a:buSzPct val="145000"/>
          <a:buFontTx/>
          <a:buChar char="-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EvoBQ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85000"/>
          </a:lnSpc>
          <a:spcBef>
            <a:spcPct val="40000"/>
          </a:spcBef>
          <a:spcAft>
            <a:spcPct val="0"/>
          </a:spcAft>
          <a:buClr>
            <a:srgbClr val="FF9900"/>
          </a:buClr>
          <a:buSzPct val="145000"/>
          <a:buFontTx/>
          <a:buChar char="-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EvoBQ" pitchFamily="34" charset="0"/>
          </a:defRPr>
        </a:defPPr>
      </a:lstStyle>
    </a:lnDef>
  </a:objectDefaults>
  <a:extraClrSchemeLst>
    <a:extraClrScheme>
      <a:clrScheme name="New Keynote Presentation 1">
        <a:dk1>
          <a:srgbClr val="2A004E"/>
        </a:dk1>
        <a:lt1>
          <a:srgbClr val="FFFFFF"/>
        </a:lt1>
        <a:dk2>
          <a:srgbClr val="500093"/>
        </a:dk2>
        <a:lt2>
          <a:srgbClr val="00CCCC"/>
        </a:lt2>
        <a:accent1>
          <a:srgbClr val="D60093"/>
        </a:accent1>
        <a:accent2>
          <a:srgbClr val="0000FF"/>
        </a:accent2>
        <a:accent3>
          <a:srgbClr val="B3AAC8"/>
        </a:accent3>
        <a:accent4>
          <a:srgbClr val="DADADA"/>
        </a:accent4>
        <a:accent5>
          <a:srgbClr val="E8AAC8"/>
        </a:accent5>
        <a:accent6>
          <a:srgbClr val="0000E7"/>
        </a:accent6>
        <a:hlink>
          <a:srgbClr val="FFFF00"/>
        </a:hlink>
        <a:folHlink>
          <a:srgbClr val="7500D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Keynote Presentation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CC99FF"/>
        </a:accent1>
        <a:accent2>
          <a:srgbClr val="3366FF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Keynote Presentation 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777777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B8B8B8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Keynote Presentation 4">
        <a:dk1>
          <a:srgbClr val="000000"/>
        </a:dk1>
        <a:lt1>
          <a:srgbClr val="00CCCC"/>
        </a:lt1>
        <a:dk2>
          <a:srgbClr val="FFFFCC"/>
        </a:dk2>
        <a:lt2>
          <a:srgbClr val="009999"/>
        </a:lt2>
        <a:accent1>
          <a:srgbClr val="CC99FF"/>
        </a:accent1>
        <a:accent2>
          <a:srgbClr val="3366FF"/>
        </a:accent2>
        <a:accent3>
          <a:srgbClr val="AAE2E2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00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Keynote Presentation 5">
        <a:dk1>
          <a:srgbClr val="003300"/>
        </a:dk1>
        <a:lt1>
          <a:srgbClr val="FFFFFF"/>
        </a:lt1>
        <a:dk2>
          <a:srgbClr val="669900"/>
        </a:dk2>
        <a:lt2>
          <a:srgbClr val="FFCC66"/>
        </a:lt2>
        <a:accent1>
          <a:srgbClr val="990033"/>
        </a:accent1>
        <a:accent2>
          <a:srgbClr val="FF9933"/>
        </a:accent2>
        <a:accent3>
          <a:srgbClr val="B8CAAA"/>
        </a:accent3>
        <a:accent4>
          <a:srgbClr val="DADADA"/>
        </a:accent4>
        <a:accent5>
          <a:srgbClr val="CAAAAD"/>
        </a:accent5>
        <a:accent6>
          <a:srgbClr val="E78A2D"/>
        </a:accent6>
        <a:hlink>
          <a:srgbClr val="CCCC00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Keynote Presentation 6">
        <a:dk1>
          <a:srgbClr val="663300"/>
        </a:dk1>
        <a:lt1>
          <a:srgbClr val="FFFFFF"/>
        </a:lt1>
        <a:dk2>
          <a:srgbClr val="CC6600"/>
        </a:dk2>
        <a:lt2>
          <a:srgbClr val="FFCC00"/>
        </a:lt2>
        <a:accent1>
          <a:srgbClr val="990033"/>
        </a:accent1>
        <a:accent2>
          <a:srgbClr val="FF0033"/>
        </a:accent2>
        <a:accent3>
          <a:srgbClr val="E2B8AA"/>
        </a:accent3>
        <a:accent4>
          <a:srgbClr val="DADADA"/>
        </a:accent4>
        <a:accent5>
          <a:srgbClr val="CAAAAD"/>
        </a:accent5>
        <a:accent6>
          <a:srgbClr val="E7002D"/>
        </a:accent6>
        <a:hlink>
          <a:srgbClr val="CC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Keynote Presentation 7">
        <a:dk1>
          <a:srgbClr val="660033"/>
        </a:dk1>
        <a:lt1>
          <a:srgbClr val="FFFFFF"/>
        </a:lt1>
        <a:dk2>
          <a:srgbClr val="990066"/>
        </a:dk2>
        <a:lt2>
          <a:srgbClr val="FFFF66"/>
        </a:lt2>
        <a:accent1>
          <a:srgbClr val="9933FF"/>
        </a:accent1>
        <a:accent2>
          <a:srgbClr val="00CCCC"/>
        </a:accent2>
        <a:accent3>
          <a:srgbClr val="CAAAB8"/>
        </a:accent3>
        <a:accent4>
          <a:srgbClr val="DADADA"/>
        </a:accent4>
        <a:accent5>
          <a:srgbClr val="CAADFF"/>
        </a:accent5>
        <a:accent6>
          <a:srgbClr val="00B9B9"/>
        </a:accent6>
        <a:hlink>
          <a:srgbClr val="CC66FF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Keynote Presentation 8">
        <a:dk1>
          <a:srgbClr val="2A004E"/>
        </a:dk1>
        <a:lt1>
          <a:srgbClr val="FFFFFF"/>
        </a:lt1>
        <a:dk2>
          <a:srgbClr val="BEFEC4"/>
        </a:dk2>
        <a:lt2>
          <a:srgbClr val="00CCCC"/>
        </a:lt2>
        <a:accent1>
          <a:srgbClr val="D60093"/>
        </a:accent1>
        <a:accent2>
          <a:srgbClr val="0000FF"/>
        </a:accent2>
        <a:accent3>
          <a:srgbClr val="DBFEDE"/>
        </a:accent3>
        <a:accent4>
          <a:srgbClr val="DADADA"/>
        </a:accent4>
        <a:accent5>
          <a:srgbClr val="E8AAC8"/>
        </a:accent5>
        <a:accent6>
          <a:srgbClr val="0000E7"/>
        </a:accent6>
        <a:hlink>
          <a:srgbClr val="FFFF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45056</TotalTime>
  <Words>252</Words>
  <Application>Microsoft Office PowerPoint</Application>
  <PresentationFormat>On-screen Show (4:3)</PresentationFormat>
  <Paragraphs>86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AdLib BT</vt:lpstr>
      <vt:lpstr>Allegro BT</vt:lpstr>
      <vt:lpstr>CorporateABQ</vt:lpstr>
      <vt:lpstr>CorporateARegularItalic</vt:lpstr>
      <vt:lpstr>EvoBQ</vt:lpstr>
      <vt:lpstr>EvoBQ-Bold</vt:lpstr>
      <vt:lpstr>EvoBQ-Medium</vt:lpstr>
      <vt:lpstr>Impact</vt:lpstr>
      <vt:lpstr>Monotype Sorts</vt:lpstr>
      <vt:lpstr>Segoe UI</vt:lpstr>
      <vt:lpstr>Wingdings</vt:lpstr>
      <vt:lpstr>New Keynote Presentation</vt:lpstr>
      <vt:lpstr>PowerPoint Presentation</vt:lpstr>
      <vt:lpstr>Gee Situation Agenda</vt:lpstr>
      <vt:lpstr>Overview crime situation</vt:lpstr>
      <vt:lpstr>On security equipment</vt:lpstr>
      <vt:lpstr>On security equipment</vt:lpstr>
      <vt:lpstr>Security companies Criteria's</vt:lpstr>
      <vt:lpstr> Property at Corner Longview and Foothill</vt:lpstr>
      <vt:lpstr>PowerPoint Presentation</vt:lpstr>
    </vt:vector>
  </TitlesOfParts>
  <Company>Certicom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Knut S-C Ojermark</dc:creator>
  <cp:lastModifiedBy>Knut Ojermark</cp:lastModifiedBy>
  <cp:revision>1329</cp:revision>
  <cp:lastPrinted>2023-07-24T16:58:12Z</cp:lastPrinted>
  <dcterms:created xsi:type="dcterms:W3CDTF">1995-06-17T23:31:02Z</dcterms:created>
  <dcterms:modified xsi:type="dcterms:W3CDTF">2023-07-24T17:03:00Z</dcterms:modified>
</cp:coreProperties>
</file>